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4011" r:id="rId1"/>
  </p:sldMasterIdLst>
  <p:notesMasterIdLst>
    <p:notesMasterId r:id="rId9"/>
  </p:notesMasterIdLst>
  <p:sldIdLst>
    <p:sldId id="256" r:id="rId2"/>
    <p:sldId id="272" r:id="rId3"/>
    <p:sldId id="274" r:id="rId4"/>
    <p:sldId id="258" r:id="rId5"/>
    <p:sldId id="262" r:id="rId6"/>
    <p:sldId id="265" r:id="rId7"/>
    <p:sldId id="275" r:id="rId8"/>
  </p:sldIdLst>
  <p:sldSz cx="7559675" cy="10691813"/>
  <p:notesSz cx="6888163" cy="10018713"/>
  <p:embeddedFontLst>
    <p:embeddedFont>
      <p:font typeface="Angsana New" pitchFamily="18" charset="-34"/>
      <p:regular r:id="rId10"/>
      <p:bold r:id="rId11"/>
      <p:italic r:id="rId12"/>
      <p:boldItalic r:id="rId13"/>
    </p:embeddedFont>
    <p:embeddedFont>
      <p:font typeface="LilyUPC" pitchFamily="34" charset="-34"/>
      <p:regular r:id="rId14"/>
      <p:bold r:id="rId15"/>
      <p:italic r:id="rId16"/>
      <p:boldItalic r:id="rId17"/>
    </p:embeddedFont>
    <p:embeddedFont>
      <p:font typeface="Wingdings 2" pitchFamily="18" charset="2"/>
      <p:regular r:id="rId18"/>
    </p:embeddedFont>
    <p:embeddedFont>
      <p:font typeface="TH SarabunPSK" pitchFamily="34" charset="-34"/>
      <p:regular r:id="rId19"/>
      <p:bold r:id="rId20"/>
      <p:italic r:id="rId21"/>
      <p:boldItalic r:id="rId22"/>
    </p:embeddedFont>
    <p:embeddedFont>
      <p:font typeface="Franklin Gothic Medium" pitchFamily="34" charset="0"/>
      <p:regular r:id="rId23"/>
      <p:italic r:id="rId24"/>
    </p:embeddedFont>
    <p:embeddedFont>
      <p:font typeface="Bai Jamjuree Medium" charset="-34"/>
      <p:regular r:id="rId25"/>
      <p:bold r:id="rId26"/>
      <p:italic r:id="rId27"/>
      <p:boldItalic r:id="rId28"/>
    </p:embeddedFont>
    <p:embeddedFont>
      <p:font typeface="Pattaya" charset="-34"/>
      <p:regular r:id="rId29"/>
    </p:embeddedFont>
    <p:embeddedFont>
      <p:font typeface="Mali Light" charset="-34"/>
      <p:regular r:id="rId30"/>
      <p:bold r:id="rId31"/>
      <p:italic r:id="rId32"/>
      <p:boldItalic r:id="rId33"/>
    </p:embeddedFont>
    <p:embeddedFont>
      <p:font typeface="Mali SemiBold" charset="-34"/>
      <p:regular r:id="rId34"/>
      <p:bold r:id="rId35"/>
      <p:italic r:id="rId36"/>
      <p:boldItalic r:id="rId37"/>
    </p:embeddedFont>
    <p:embeddedFont>
      <p:font typeface="Franklin Gothic Book" pitchFamily="34" charset="0"/>
      <p:regular r:id="rId38"/>
      <p:italic r:id="rId39"/>
    </p:embeddedFont>
    <p:embeddedFont>
      <p:font typeface="Mali" charset="-34"/>
      <p:regular r:id="rId40"/>
      <p:bold r:id="rId41"/>
      <p:italic r:id="rId42"/>
      <p:boldItalic r:id="rId43"/>
    </p:embeddedFont>
    <p:embeddedFont>
      <p:font typeface="TH SarabunIT๙" pitchFamily="34" charset="-34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68">
          <p15:clr>
            <a:srgbClr val="A4A3A4"/>
          </p15:clr>
        </p15:guide>
        <p15:guide id="2" pos="2381">
          <p15:clr>
            <a:srgbClr val="A4A3A4"/>
          </p15:clr>
        </p15:guide>
        <p15:guide id="3" orient="horz" pos="794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1652" autoAdjust="0"/>
  </p:normalViewPr>
  <p:slideViewPr>
    <p:cSldViewPr snapToGrid="0">
      <p:cViewPr>
        <p:scale>
          <a:sx n="100" d="100"/>
          <a:sy n="100" d="100"/>
        </p:scale>
        <p:origin x="-924" y="3798"/>
      </p:cViewPr>
      <p:guideLst>
        <p:guide orient="horz" pos="3368"/>
        <p:guide orient="horz" pos="794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9" Type="http://schemas.openxmlformats.org/officeDocument/2006/relationships/font" Target="fonts/font30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34" Type="http://schemas.openxmlformats.org/officeDocument/2006/relationships/font" Target="fonts/font25.fntdata"/><Relationship Id="rId42" Type="http://schemas.openxmlformats.org/officeDocument/2006/relationships/font" Target="fonts/font33.fntdata"/><Relationship Id="rId47" Type="http://schemas.openxmlformats.org/officeDocument/2006/relationships/font" Target="fonts/font3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38" Type="http://schemas.openxmlformats.org/officeDocument/2006/relationships/font" Target="fonts/font29.fntdata"/><Relationship Id="rId46" Type="http://schemas.openxmlformats.org/officeDocument/2006/relationships/font" Target="fonts/font37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41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font" Target="fonts/font28.fntdata"/><Relationship Id="rId40" Type="http://schemas.openxmlformats.org/officeDocument/2006/relationships/font" Target="fonts/font31.fntdata"/><Relationship Id="rId45" Type="http://schemas.openxmlformats.org/officeDocument/2006/relationships/font" Target="fonts/font36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font" Target="fonts/font27.fntdata"/><Relationship Id="rId49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4" Type="http://schemas.openxmlformats.org/officeDocument/2006/relationships/font" Target="fonts/font3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font" Target="fonts/font26.fntdata"/><Relationship Id="rId43" Type="http://schemas.openxmlformats.org/officeDocument/2006/relationships/font" Target="fonts/font3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7475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6521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7475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27b12aad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7475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27b12aad2_0_3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462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89f0c425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7475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89f0c4256_0_7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27b12aad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7475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e27b12aad2_0_3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c66361e6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7475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cc66361e67_0_2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89f0c425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7475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89f0c4256_0_7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5318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89f0c425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7475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89f0c4256_0_7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425232" y="8340647"/>
            <a:ext cx="7134443" cy="371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ชื่อเรื่อง 28"/>
          <p:cNvSpPr>
            <a:spLocks noGrp="1"/>
          </p:cNvSpPr>
          <p:nvPr>
            <p:ph type="ctrTitle"/>
          </p:nvPr>
        </p:nvSpPr>
        <p:spPr>
          <a:xfrm>
            <a:off x="314987" y="7566604"/>
            <a:ext cx="6992699" cy="1905717"/>
          </a:xfrm>
        </p:spPr>
        <p:txBody>
          <a:bodyPr anchor="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314987" y="6058694"/>
            <a:ext cx="6992699" cy="1425575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16" name="ตัวแทนวันที่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3/4/2022</a:t>
            </a:fld>
            <a:endParaRPr lang="en-US" dirty="0"/>
          </a:p>
        </p:txBody>
      </p:sp>
      <p:sp>
        <p:nvSpPr>
          <p:cNvPr id="2" name="ตัวแทนท้ายกระดา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5" name="ตัวแทนหมายเลขภาพนิ่ง 14"/>
          <p:cNvSpPr>
            <a:spLocks noGrp="1"/>
          </p:cNvSpPr>
          <p:nvPr>
            <p:ph type="sldNum" sz="quarter" idx="12"/>
          </p:nvPr>
        </p:nvSpPr>
        <p:spPr>
          <a:xfrm>
            <a:off x="6803708" y="10093072"/>
            <a:ext cx="627453" cy="38490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5669756" y="856338"/>
            <a:ext cx="1511935" cy="9122690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77984" y="856338"/>
            <a:ext cx="5165778" cy="9122690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57705" y="925092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7705" y="2395698"/>
            <a:ext cx="70446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ชื่อเรื่อง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7" name="ตัวแทนเนื้อหา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5" name="ตัวแทน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3/4/2022</a:t>
            </a:fld>
            <a:endParaRPr lang="en-US"/>
          </a:p>
        </p:txBody>
      </p:sp>
      <p:sp>
        <p:nvSpPr>
          <p:cNvPr id="19" name="ตัวแทนท้ายกระดาษ 18"/>
          <p:cNvSpPr>
            <a:spLocks noGrp="1"/>
          </p:cNvSpPr>
          <p:nvPr>
            <p:ph type="ftr" sz="quarter" idx="11"/>
          </p:nvPr>
        </p:nvSpPr>
        <p:spPr>
          <a:xfrm>
            <a:off x="2960873" y="118799"/>
            <a:ext cx="2393897" cy="450442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6803708" y="10093072"/>
            <a:ext cx="627453" cy="38490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425232" y="5370699"/>
            <a:ext cx="7134443" cy="371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ตัวแทนข้อความ 5"/>
          <p:cNvSpPr>
            <a:spLocks noGrp="1"/>
          </p:cNvSpPr>
          <p:nvPr>
            <p:ph type="body" idx="1"/>
          </p:nvPr>
        </p:nvSpPr>
        <p:spPr>
          <a:xfrm>
            <a:off x="314987" y="2613554"/>
            <a:ext cx="6992699" cy="190076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9" name="ตัวแทนวันที่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11" name="ตัวแทนท้ายกระดา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>
          <a:xfrm>
            <a:off x="149205" y="4594588"/>
            <a:ext cx="7181691" cy="184717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ชื่อเรื่อง 19"/>
          <p:cNvSpPr>
            <a:spLocks noGrp="1"/>
          </p:cNvSpPr>
          <p:nvPr>
            <p:ph type="title"/>
          </p:nvPr>
        </p:nvSpPr>
        <p:spPr>
          <a:xfrm>
            <a:off x="249469" y="712788"/>
            <a:ext cx="7181691" cy="1311529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4" name="ตัวแทนเนื้อหา 13"/>
          <p:cNvSpPr>
            <a:spLocks noGrp="1"/>
          </p:cNvSpPr>
          <p:nvPr>
            <p:ph sz="half" idx="1"/>
          </p:nvPr>
        </p:nvSpPr>
        <p:spPr>
          <a:xfrm>
            <a:off x="251989" y="2494756"/>
            <a:ext cx="3464851" cy="73654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half" idx="2"/>
          </p:nvPr>
        </p:nvSpPr>
        <p:spPr>
          <a:xfrm>
            <a:off x="3842835" y="2494756"/>
            <a:ext cx="3590846" cy="73654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1" name="ตัวแทนวันที่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10" name="ตัวแทน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ตัวแทนหมายเลขภาพนิ่ง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ชื่อเรื่อง 28"/>
          <p:cNvSpPr>
            <a:spLocks noGrp="1"/>
          </p:cNvSpPr>
          <p:nvPr>
            <p:ph type="title"/>
          </p:nvPr>
        </p:nvSpPr>
        <p:spPr>
          <a:xfrm>
            <a:off x="251989" y="8434652"/>
            <a:ext cx="7118694" cy="1376076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232680" y="1039482"/>
            <a:ext cx="3547158" cy="99740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5" name="ตัวแทนข้อความ 24"/>
          <p:cNvSpPr>
            <a:spLocks noGrp="1"/>
          </p:cNvSpPr>
          <p:nvPr>
            <p:ph type="body" sz="half" idx="3"/>
          </p:nvPr>
        </p:nvSpPr>
        <p:spPr>
          <a:xfrm>
            <a:off x="3840210" y="1039482"/>
            <a:ext cx="3548551" cy="99740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quarter" idx="2"/>
          </p:nvPr>
        </p:nvSpPr>
        <p:spPr>
          <a:xfrm>
            <a:off x="232680" y="2051739"/>
            <a:ext cx="3547158" cy="61453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8" name="ตัวแทนเนื้อหา 27"/>
          <p:cNvSpPr>
            <a:spLocks noGrp="1"/>
          </p:cNvSpPr>
          <p:nvPr>
            <p:ph sz="quarter" idx="4"/>
          </p:nvPr>
        </p:nvSpPr>
        <p:spPr>
          <a:xfrm>
            <a:off x="3843273" y="2051739"/>
            <a:ext cx="3545488" cy="61453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803707" y="10097824"/>
            <a:ext cx="629973" cy="38490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425232" y="9385037"/>
            <a:ext cx="7134443" cy="371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ชื่อเรื่อง 29"/>
          <p:cNvSpPr>
            <a:spLocks noGrp="1"/>
          </p:cNvSpPr>
          <p:nvPr>
            <p:ph type="title"/>
          </p:nvPr>
        </p:nvSpPr>
        <p:spPr>
          <a:xfrm>
            <a:off x="249469" y="712788"/>
            <a:ext cx="7181691" cy="1311529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3/4/2022</a:t>
            </a:fld>
            <a:endParaRPr lang="en-US"/>
          </a:p>
        </p:txBody>
      </p:sp>
      <p:sp>
        <p:nvSpPr>
          <p:cNvPr id="21" name="ตัวแทนท้ายกระดา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24" name="ตัวแทนท้ายกระดา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425232" y="9118937"/>
            <a:ext cx="7134443" cy="371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ชื่อเรื่อง 11"/>
          <p:cNvSpPr>
            <a:spLocks noGrp="1"/>
          </p:cNvSpPr>
          <p:nvPr>
            <p:ph type="title"/>
          </p:nvPr>
        </p:nvSpPr>
        <p:spPr>
          <a:xfrm>
            <a:off x="377984" y="8553450"/>
            <a:ext cx="6992699" cy="81178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6" name="ตัวแทนข้อความ 25"/>
          <p:cNvSpPr>
            <a:spLocks noGrp="1"/>
          </p:cNvSpPr>
          <p:nvPr>
            <p:ph type="body" idx="2"/>
          </p:nvPr>
        </p:nvSpPr>
        <p:spPr>
          <a:xfrm>
            <a:off x="377984" y="950383"/>
            <a:ext cx="2487081" cy="748426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ตัวแทนเนื้อหา 13"/>
          <p:cNvSpPr>
            <a:spLocks noGrp="1"/>
          </p:cNvSpPr>
          <p:nvPr>
            <p:ph sz="half" idx="1"/>
          </p:nvPr>
        </p:nvSpPr>
        <p:spPr>
          <a:xfrm>
            <a:off x="2955623" y="950383"/>
            <a:ext cx="4415060" cy="74842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5" name="ตัวแทนวันที่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3/4/2022</a:t>
            </a:fld>
            <a:endParaRPr lang="en-US" dirty="0"/>
          </a:p>
        </p:txBody>
      </p:sp>
      <p:sp>
        <p:nvSpPr>
          <p:cNvPr id="29" name="ตัวแทนท้ายกระดา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ตัวแทนรูปภาพ 12"/>
          <p:cNvSpPr>
            <a:spLocks noGrp="1"/>
          </p:cNvSpPr>
          <p:nvPr>
            <p:ph type="pic" idx="1"/>
          </p:nvPr>
        </p:nvSpPr>
        <p:spPr>
          <a:xfrm>
            <a:off x="2897876" y="961350"/>
            <a:ext cx="4157821" cy="57023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ตัวแทนหมายเลขภาพนิ่ง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  <p:sp>
        <p:nvSpPr>
          <p:cNvPr id="17" name="ชื่อเรื่อง 16"/>
          <p:cNvSpPr>
            <a:spLocks noGrp="1"/>
          </p:cNvSpPr>
          <p:nvPr>
            <p:ph type="title"/>
          </p:nvPr>
        </p:nvSpPr>
        <p:spPr>
          <a:xfrm>
            <a:off x="314987" y="7785411"/>
            <a:ext cx="4850791" cy="814262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6" name="ตัวแทนข้อความ 25"/>
          <p:cNvSpPr>
            <a:spLocks noGrp="1"/>
          </p:cNvSpPr>
          <p:nvPr>
            <p:ph type="body" sz="half" idx="2"/>
          </p:nvPr>
        </p:nvSpPr>
        <p:spPr>
          <a:xfrm>
            <a:off x="314987" y="8626441"/>
            <a:ext cx="4850791" cy="1197879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425232" y="1638380"/>
            <a:ext cx="7134443" cy="371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ตัวแทนข้อความ 7"/>
          <p:cNvSpPr>
            <a:spLocks noGrp="1"/>
          </p:cNvSpPr>
          <p:nvPr>
            <p:ph type="body" idx="1"/>
          </p:nvPr>
        </p:nvSpPr>
        <p:spPr>
          <a:xfrm>
            <a:off x="251989" y="2422983"/>
            <a:ext cx="7181691" cy="705610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วันที่ 10"/>
          <p:cNvSpPr>
            <a:spLocks noGrp="1"/>
          </p:cNvSpPr>
          <p:nvPr>
            <p:ph type="dt" sz="half" idx="2"/>
          </p:nvPr>
        </p:nvSpPr>
        <p:spPr>
          <a:xfrm>
            <a:off x="5354770" y="118799"/>
            <a:ext cx="2078911" cy="450442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3/4/2022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8" name="ตัวแทนท้ายกระดาษ 27"/>
          <p:cNvSpPr>
            <a:spLocks noGrp="1"/>
          </p:cNvSpPr>
          <p:nvPr>
            <p:ph type="ftr" sz="quarter" idx="3"/>
          </p:nvPr>
        </p:nvSpPr>
        <p:spPr>
          <a:xfrm>
            <a:off x="2582889" y="118799"/>
            <a:ext cx="2771881" cy="450442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4"/>
          </p:nvPr>
        </p:nvSpPr>
        <p:spPr>
          <a:xfrm>
            <a:off x="6803707" y="10097824"/>
            <a:ext cx="629973" cy="38114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th"/>
          </a:p>
        </p:txBody>
      </p:sp>
      <p:sp>
        <p:nvSpPr>
          <p:cNvPr id="10" name="ตัวแทนชื่อเรื่อง 9"/>
          <p:cNvSpPr>
            <a:spLocks noGrp="1"/>
          </p:cNvSpPr>
          <p:nvPr>
            <p:ph type="title"/>
          </p:nvPr>
        </p:nvSpPr>
        <p:spPr>
          <a:xfrm>
            <a:off x="251989" y="712788"/>
            <a:ext cx="7181691" cy="130677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425232" y="1638380"/>
            <a:ext cx="7134443" cy="371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ตัวเชื่อมต่อตรง 11"/>
          <p:cNvSpPr>
            <a:spLocks noChangeShapeType="1"/>
          </p:cNvSpPr>
          <p:nvPr/>
        </p:nvSpPr>
        <p:spPr bwMode="auto">
          <a:xfrm>
            <a:off x="425232" y="1649430"/>
            <a:ext cx="7134443" cy="371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6.gif"/><Relationship Id="rId9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6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6.gif"/><Relationship Id="rId9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6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6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g"/><Relationship Id="rId4" Type="http://schemas.openxmlformats.org/officeDocument/2006/relationships/image" Target="../media/image6.gif"/><Relationship Id="rId9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6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6.gif"/><Relationship Id="rId9" Type="http://schemas.openxmlformats.org/officeDocument/2006/relationships/image" Target="../media/image4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73880"/>
          <a:stretch/>
        </p:blipFill>
        <p:spPr>
          <a:xfrm>
            <a:off x="2" y="0"/>
            <a:ext cx="755967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" y="0"/>
            <a:ext cx="7559675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95250" y="1789150"/>
            <a:ext cx="74649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b="1" dirty="0">
                <a:solidFill>
                  <a:srgbClr val="073763"/>
                </a:solidFill>
                <a:latin typeface="Angsana New"/>
                <a:ea typeface="Angsana New"/>
                <a:cs typeface="Angsana New"/>
                <a:sym typeface="Angsana New"/>
              </a:rPr>
              <a:t> </a:t>
            </a:r>
            <a:r>
              <a:rPr lang="th" sz="1100" b="1" dirty="0">
                <a:solidFill>
                  <a:srgbClr val="A64D79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th" sz="1100" b="1" dirty="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Newsletter of Health and Environment Division Lumnamphong Sub-district Municipality.  </a:t>
            </a:r>
            <a:endParaRPr sz="1100" b="1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124800" y="339925"/>
            <a:ext cx="806400" cy="920099"/>
          </a:xfrm>
          <a:prstGeom prst="rect">
            <a:avLst/>
          </a:prstGeom>
          <a:noFill/>
          <a:ln>
            <a:noFill/>
          </a:ln>
          <a:effectLst>
            <a:outerShdw blurRad="57150" dist="47625" dir="3120000" algn="bl" rotWithShape="0">
              <a:srgbClr val="FFFFFF">
                <a:alpha val="9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6000" b="1">
                <a:solidFill>
                  <a:srgbClr val="FF00FF"/>
                </a:solidFill>
                <a:latin typeface="Mali"/>
                <a:ea typeface="Mali"/>
                <a:cs typeface="Mali"/>
                <a:sym typeface="Mali"/>
              </a:rPr>
              <a:t>จ</a:t>
            </a:r>
            <a:endParaRPr sz="6000" b="1">
              <a:solidFill>
                <a:srgbClr val="FF00F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619252" y="630626"/>
            <a:ext cx="5219700" cy="1148400"/>
          </a:xfrm>
          <a:prstGeom prst="rect">
            <a:avLst/>
          </a:prstGeom>
          <a:noFill/>
          <a:ln>
            <a:noFill/>
          </a:ln>
          <a:effectLst>
            <a:outerShdw dist="38100" dir="420000" algn="bl" rotWithShape="0">
              <a:srgbClr val="FFFFFF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3000" b="1" dirty="0">
                <a:solidFill>
                  <a:srgbClr val="FF0000"/>
                </a:solidFill>
                <a:latin typeface="Mali"/>
                <a:ea typeface="Mali"/>
                <a:cs typeface="Mali"/>
                <a:sym typeface="Mali"/>
              </a:rPr>
              <a:t>ด</a:t>
            </a:r>
            <a:r>
              <a:rPr lang="th" sz="3000" b="1" dirty="0">
                <a:solidFill>
                  <a:srgbClr val="980000"/>
                </a:solidFill>
                <a:latin typeface="Mali"/>
                <a:ea typeface="Mali"/>
                <a:cs typeface="Mali"/>
                <a:sym typeface="Mali"/>
              </a:rPr>
              <a:t>ห</a:t>
            </a:r>
            <a:r>
              <a:rPr lang="th" sz="3000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ม</a:t>
            </a:r>
            <a:r>
              <a:rPr lang="th" sz="3000" b="1" dirty="0">
                <a:solidFill>
                  <a:srgbClr val="FF9900"/>
                </a:solidFill>
                <a:latin typeface="Mali"/>
                <a:ea typeface="Mali"/>
                <a:cs typeface="Mali"/>
                <a:sym typeface="Mali"/>
              </a:rPr>
              <a:t>า</a:t>
            </a:r>
            <a:r>
              <a:rPr lang="th" sz="3000" b="1" dirty="0">
                <a:solidFill>
                  <a:srgbClr val="FF00FF"/>
                </a:solidFill>
                <a:latin typeface="Mali"/>
                <a:ea typeface="Mali"/>
                <a:cs typeface="Mali"/>
                <a:sym typeface="Mali"/>
              </a:rPr>
              <a:t>ย</a:t>
            </a:r>
            <a:r>
              <a:rPr lang="th" sz="3000" b="1" dirty="0">
                <a:solidFill>
                  <a:srgbClr val="9900FF"/>
                </a:solidFill>
                <a:latin typeface="Mali"/>
                <a:ea typeface="Mali"/>
                <a:cs typeface="Mali"/>
                <a:sym typeface="Mali"/>
              </a:rPr>
              <a:t>ข่</a:t>
            </a:r>
            <a:r>
              <a:rPr lang="th" sz="3000" b="1" dirty="0">
                <a:solidFill>
                  <a:srgbClr val="CC0000"/>
                </a:solidFill>
                <a:latin typeface="Mali"/>
                <a:ea typeface="Mali"/>
                <a:cs typeface="Mali"/>
                <a:sym typeface="Mali"/>
              </a:rPr>
              <a:t>า</a:t>
            </a:r>
            <a:r>
              <a:rPr lang="th" sz="3000" b="1" dirty="0">
                <a:solidFill>
                  <a:srgbClr val="980000"/>
                </a:solidFill>
                <a:latin typeface="Mali"/>
                <a:ea typeface="Mali"/>
                <a:cs typeface="Mali"/>
                <a:sym typeface="Mali"/>
              </a:rPr>
              <a:t>ว</a:t>
            </a:r>
            <a:r>
              <a:rPr lang="th" sz="3600" b="1" dirty="0">
                <a:solidFill>
                  <a:srgbClr val="9900FF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br>
              <a:rPr lang="th" sz="3600" b="1" dirty="0">
                <a:solidFill>
                  <a:srgbClr val="9900FF"/>
                </a:solidFill>
                <a:latin typeface="Mali"/>
                <a:ea typeface="Mali"/>
                <a:cs typeface="Mali"/>
                <a:sym typeface="Mali"/>
              </a:rPr>
            </a:br>
            <a:r>
              <a:rPr lang="th" sz="3000" dirty="0">
                <a:solidFill>
                  <a:srgbClr val="9900FF"/>
                </a:solidFill>
                <a:latin typeface="Pattaya"/>
                <a:ea typeface="Pattaya"/>
                <a:cs typeface="Pattaya"/>
                <a:sym typeface="Pattaya"/>
              </a:rPr>
              <a:t> </a:t>
            </a:r>
            <a:r>
              <a:rPr lang="th" sz="2800" dirty="0">
                <a:solidFill>
                  <a:srgbClr val="9900FF"/>
                </a:solidFill>
                <a:latin typeface="Pattaya"/>
                <a:ea typeface="Pattaya"/>
                <a:cs typeface="Pattaya"/>
                <a:sym typeface="Pattaya"/>
              </a:rPr>
              <a:t> </a:t>
            </a:r>
            <a:r>
              <a:rPr lang="th" sz="1700" b="1" dirty="0">
                <a:solidFill>
                  <a:srgbClr val="FF0000"/>
                </a:solidFill>
                <a:latin typeface="Mali"/>
                <a:ea typeface="Mali"/>
                <a:cs typeface="Mali"/>
                <a:sym typeface="Mali"/>
              </a:rPr>
              <a:t>ก</a:t>
            </a:r>
            <a:r>
              <a:rPr lang="th" b="1" dirty="0">
                <a:solidFill>
                  <a:srgbClr val="FF00FF"/>
                </a:solidFill>
                <a:latin typeface="Mali"/>
                <a:ea typeface="Mali"/>
                <a:cs typeface="Mali"/>
                <a:sym typeface="Mali"/>
              </a:rPr>
              <a:t>อ</a:t>
            </a:r>
            <a:r>
              <a:rPr lang="th" b="1" dirty="0">
                <a:solidFill>
                  <a:srgbClr val="B45F06"/>
                </a:solidFill>
                <a:latin typeface="Mali"/>
                <a:ea typeface="Mali"/>
                <a:cs typeface="Mali"/>
                <a:sym typeface="Mali"/>
              </a:rPr>
              <a:t>ง</a:t>
            </a:r>
            <a:r>
              <a:rPr lang="th" b="1" dirty="0">
                <a:solidFill>
                  <a:srgbClr val="FF0000"/>
                </a:solidFill>
                <a:latin typeface="Mali"/>
                <a:ea typeface="Mali"/>
                <a:cs typeface="Mali"/>
                <a:sym typeface="Mali"/>
              </a:rPr>
              <a:t>ส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า</a:t>
            </a:r>
            <a:r>
              <a:rPr lang="th" b="1" dirty="0">
                <a:solidFill>
                  <a:srgbClr val="FF00FF"/>
                </a:solidFill>
                <a:latin typeface="Mali"/>
                <a:ea typeface="Mali"/>
                <a:cs typeface="Mali"/>
                <a:sym typeface="Mali"/>
              </a:rPr>
              <a:t>ธ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า</a:t>
            </a:r>
            <a:r>
              <a:rPr lang="th" b="1" dirty="0">
                <a:solidFill>
                  <a:srgbClr val="741B47"/>
                </a:solidFill>
                <a:latin typeface="Mali"/>
                <a:ea typeface="Mali"/>
                <a:cs typeface="Mali"/>
                <a:sym typeface="Mali"/>
              </a:rPr>
              <a:t>ร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ณ</a:t>
            </a:r>
            <a:r>
              <a:rPr lang="th" b="1" dirty="0">
                <a:solidFill>
                  <a:srgbClr val="E06666"/>
                </a:solidFill>
                <a:latin typeface="Mali"/>
                <a:ea typeface="Mali"/>
                <a:cs typeface="Mali"/>
                <a:sym typeface="Mali"/>
              </a:rPr>
              <a:t>สุ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ขแ</a:t>
            </a:r>
            <a:r>
              <a:rPr lang="th" b="1" dirty="0">
                <a:solidFill>
                  <a:srgbClr val="274E13"/>
                </a:solidFill>
                <a:latin typeface="Mali"/>
                <a:ea typeface="Mali"/>
                <a:cs typeface="Mali"/>
                <a:sym typeface="Mali"/>
              </a:rPr>
              <a:t>ล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ะสิ่</a:t>
            </a:r>
            <a:r>
              <a:rPr lang="th" b="1" dirty="0">
                <a:solidFill>
                  <a:srgbClr val="B45F06"/>
                </a:solidFill>
                <a:latin typeface="Mali"/>
                <a:ea typeface="Mali"/>
                <a:cs typeface="Mali"/>
                <a:sym typeface="Mali"/>
              </a:rPr>
              <a:t>ง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แ</a:t>
            </a:r>
            <a:r>
              <a:rPr lang="th" b="1" dirty="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ว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ด</a:t>
            </a:r>
            <a:r>
              <a:rPr lang="th" b="1" dirty="0">
                <a:solidFill>
                  <a:srgbClr val="38761D"/>
                </a:solidFill>
                <a:latin typeface="Mali"/>
                <a:ea typeface="Mali"/>
                <a:cs typeface="Mali"/>
                <a:sym typeface="Mali"/>
              </a:rPr>
              <a:t>ล้</a:t>
            </a:r>
            <a:r>
              <a:rPr lang="th" b="1" dirty="0">
                <a:solidFill>
                  <a:srgbClr val="FF0000"/>
                </a:solidFill>
                <a:latin typeface="Mali"/>
                <a:ea typeface="Mali"/>
                <a:cs typeface="Mali"/>
                <a:sym typeface="Mali"/>
              </a:rPr>
              <a:t>อ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ม </a:t>
            </a:r>
            <a:r>
              <a:rPr lang="th" b="1" dirty="0">
                <a:solidFill>
                  <a:srgbClr val="028C34"/>
                </a:solidFill>
                <a:latin typeface="Mali"/>
                <a:ea typeface="Mali"/>
                <a:cs typeface="Mali"/>
                <a:sym typeface="Mali"/>
              </a:rPr>
              <a:t>ท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ต.</a:t>
            </a:r>
            <a:r>
              <a:rPr lang="th" b="1" dirty="0">
                <a:solidFill>
                  <a:srgbClr val="9900FF"/>
                </a:solidFill>
                <a:latin typeface="Mali"/>
                <a:ea typeface="Mali"/>
                <a:cs typeface="Mali"/>
                <a:sym typeface="Mali"/>
              </a:rPr>
              <a:t>ลำ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น้ำพ</a:t>
            </a:r>
            <a:r>
              <a:rPr lang="th" b="1" dirty="0">
                <a:solidFill>
                  <a:srgbClr val="FF00FF"/>
                </a:solidFill>
                <a:latin typeface="Mali"/>
                <a:ea typeface="Mali"/>
                <a:cs typeface="Mali"/>
                <a:sym typeface="Mali"/>
              </a:rPr>
              <a:t>อ</a:t>
            </a:r>
            <a:r>
              <a:rPr lang="th" b="1" dirty="0">
                <a:solidFill>
                  <a:srgbClr val="0000FF"/>
                </a:solidFill>
                <a:latin typeface="Mali"/>
                <a:ea typeface="Mali"/>
                <a:cs typeface="Mali"/>
                <a:sym typeface="Mali"/>
              </a:rPr>
              <a:t>ง</a:t>
            </a:r>
            <a:endParaRPr b="1">
              <a:solidFill>
                <a:srgbClr val="0000FF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l="5027" t="6996" r="6155" b="5222"/>
          <a:stretch/>
        </p:blipFill>
        <p:spPr>
          <a:xfrm>
            <a:off x="3288242" y="10124225"/>
            <a:ext cx="415575" cy="4107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114300" y="2209801"/>
            <a:ext cx="7331074" cy="209550"/>
          </a:xfrm>
          <a:prstGeom prst="snipRoundRect">
            <a:avLst>
              <a:gd name="adj1" fmla="val 16667"/>
              <a:gd name="adj2" fmla="val 16667"/>
            </a:avLst>
          </a:prstGeom>
          <a:gradFill>
            <a:gsLst>
              <a:gs pos="0">
                <a:srgbClr val="42FFFF"/>
              </a:gs>
              <a:gs pos="100000">
                <a:srgbClr val="07B8B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2700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1000" dirty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ปีที่  </a:t>
            </a:r>
            <a:r>
              <a:rPr lang="en-US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3</a:t>
            </a:r>
            <a:r>
              <a:rPr lang="th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  </a:t>
            </a:r>
            <a:r>
              <a:rPr lang="th" sz="1000" dirty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ฉบับที่ </a:t>
            </a:r>
            <a:r>
              <a:rPr lang="en-US" sz="1000" dirty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2</a:t>
            </a:r>
            <a:r>
              <a:rPr lang="en-US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 </a:t>
            </a:r>
            <a:r>
              <a:rPr lang="th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 เดือน</a:t>
            </a:r>
            <a:r>
              <a:rPr lang="en-US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  </a:t>
            </a:r>
            <a:r>
              <a:rPr lang="th-TH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กุมภาพันธ์ </a:t>
            </a:r>
            <a:r>
              <a:rPr lang="th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  </a:t>
            </a:r>
            <a:r>
              <a:rPr lang="th" sz="1000" dirty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พ.ศ. </a:t>
            </a:r>
            <a:r>
              <a:rPr lang="th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256</a:t>
            </a:r>
            <a:r>
              <a:rPr lang="en-US" sz="1000" dirty="0" smtClean="0">
                <a:solidFill>
                  <a:srgbClr val="FF0000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5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0" y="10124250"/>
            <a:ext cx="7560000" cy="410699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005B9"/>
          </a:solidFill>
          <a:ln>
            <a:noFill/>
          </a:ln>
          <a:effectLst>
            <a:reflection stA="31000" endPos="30000" dist="38100" dir="5400000" fadeDir="5400012" sy="-100000" algn="bl" rotWithShape="0"/>
          </a:effectLst>
        </p:spPr>
        <p:txBody>
          <a:bodyPr spcFirstLastPara="1" wrap="square" lIns="91425" tIns="18000" rIns="612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   ก</a:t>
            </a: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องสาธารณสุขและสิ่งแวดล้อม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เทศบาลตำบลลำน้ำพอง อำเภอน้ำพอง จังหวัดขอนแก่น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Mali Light"/>
              <a:ea typeface="Mali Light"/>
              <a:cs typeface="Mali Light"/>
              <a:sym typeface="Mali Light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300" y="122739"/>
            <a:ext cx="1029550" cy="10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5250" y="10124249"/>
            <a:ext cx="395648" cy="39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827" y="1041966"/>
            <a:ext cx="1029551" cy="91320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/>
          <p:nvPr/>
        </p:nvSpPr>
        <p:spPr>
          <a:xfrm>
            <a:off x="165099" y="5591189"/>
            <a:ext cx="7229475" cy="2057401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thaiDist"/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         ในเดือน  กุมภาพันธ์  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256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๕ นาย</a:t>
            </a:r>
            <a:r>
              <a:rPr lang="th-TH" sz="1800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ภาณุวัฒน์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1800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พงษ์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สมบัติ  นายกเทศมนตรีตำบลลำน้ำพอง เป็นประธานทอดผ้ามหาบังสุกุล งานฌาปนกิจผู้เสียชีวิต พร้อมคณะผู้บริหาร สมาชิกสภาเทศบาลฯ และเจ้าหน้าที่กองสาธารณสุขและสิ่งแวดล้อม สรุปยอดเงินที่มอบประจำเดือน  กุมภาพันธ์  ๒๕๖๕  มอบเงินกองทุนฌาปนกิจสงเคราะห์จากขยะรีไซเคิล จำนวน  ๒  ราย เป็นเงิน   ๒๘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,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๑๒๐ บาท (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- 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สองหมื่นแปดพันหนึ่งร้อยยี่สิบบาทถ้วน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)  และเงินโครงการงานศพปลอดเหล้า ปลอดการพนัน จำนวน  </a:t>
            </a:r>
            <a:r>
              <a:rPr lang="th-TH" sz="1800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๗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ราย เป็นเงิน  ๑๔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,000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บาท (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หนึ่งหมื่นสี่พันบาทถ้วน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) ให้แก่ผู้เสียชีวิต ในเขตพื้นที่เทศบาลตำบลลำน้ำพอง</a:t>
            </a:r>
            <a:endParaRPr lang="th-TH" sz="1800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6236" y="101373"/>
            <a:ext cx="1092177" cy="14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/>
          <p:nvPr/>
        </p:nvSpPr>
        <p:spPr>
          <a:xfrm>
            <a:off x="142876" y="2456161"/>
            <a:ext cx="7331074" cy="44929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 SemiBold" panose="020B0604020202020204" charset="-34"/>
                <a:ea typeface="Mali SemiBold"/>
                <a:cs typeface="Mali SemiBold" panose="020B0604020202020204" charset="-34"/>
                <a:sym typeface="Mali SemiBold"/>
              </a:rPr>
              <a:t>มอบเงินโครงการงานศพปลอดเหล้าปลอดการพนัน/กองทุนธนาคารขยะรีไซเคิล 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i SemiBold" panose="020B0604020202020204" charset="-34"/>
              <a:ea typeface="Mali SemiBold"/>
              <a:cs typeface="Mali SemiBold" panose="020B0604020202020204" charset="-34"/>
              <a:sym typeface="Mali SemiBold"/>
            </a:endParaRPr>
          </a:p>
        </p:txBody>
      </p:sp>
      <p:pic>
        <p:nvPicPr>
          <p:cNvPr id="1027" name="Picture 3" descr="C:\Users\Administrator\Videos\Pictures\รูปภาพประกอบจดหมายข่าว\ม.ค. 65\งานกองทุนฯ\21,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967165" y="8429624"/>
            <a:ext cx="13032660" cy="8604250"/>
          </a:xfrm>
          <a:prstGeom prst="rect">
            <a:avLst/>
          </a:prstGeom>
          <a:noFill/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10" y="7856356"/>
            <a:ext cx="1975793" cy="1952623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0" y="3162585"/>
            <a:ext cx="2152587" cy="2028540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86" y="3167585"/>
            <a:ext cx="1914526" cy="2023540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98" y="3162585"/>
            <a:ext cx="1796079" cy="2023540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94" y="7856356"/>
            <a:ext cx="1834711" cy="1969903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1" y="7877175"/>
            <a:ext cx="1893328" cy="1952626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-19050" y="-154457"/>
            <a:ext cx="7559999" cy="8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/>
          <p:nvPr/>
        </p:nvSpPr>
        <p:spPr>
          <a:xfrm>
            <a:off x="10975" y="10219500"/>
            <a:ext cx="7560000" cy="410699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005B9"/>
          </a:solidFill>
          <a:ln>
            <a:noFill/>
          </a:ln>
          <a:effectLst>
            <a:reflection stA="31000" endPos="30000" dist="38100" dir="5400000" fadeDir="5400012" sy="-100000" algn="bl" rotWithShape="0"/>
          </a:effectLst>
        </p:spPr>
        <p:txBody>
          <a:bodyPr spcFirstLastPara="1" wrap="square" lIns="91425" tIns="18000" rIns="612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   ก</a:t>
            </a: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องสาธารณสุขและสิ่งแวดล้อม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เทศบาลตำบลลำน้ำพอง อำเภอน้ำพอง จังหวัดขอนแก่น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Mali Light"/>
              <a:ea typeface="Mali Light"/>
              <a:cs typeface="Mali Light"/>
              <a:sym typeface="Mali Light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250" y="10200449"/>
            <a:ext cx="395648" cy="3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>
            <a:spLocks noGrp="1"/>
          </p:cNvSpPr>
          <p:nvPr>
            <p:ph type="sldNum" sz="quarter" idx="12"/>
          </p:nvPr>
        </p:nvSpPr>
        <p:spPr>
          <a:xfrm>
            <a:off x="4885875" y="101275"/>
            <a:ext cx="2672400" cy="222600"/>
          </a:xfrm>
          <a:prstGeom prst="rect">
            <a:avLst/>
          </a:prstGeom>
          <a:gradFill>
            <a:gsLst>
              <a:gs pos="0">
                <a:srgbClr val="3636BF"/>
              </a:gs>
              <a:gs pos="100000">
                <a:srgbClr val="1D1D55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b="1" dirty="0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t>จดหมายข่าว กองสาธารณสุขฯ  หน้า </a:t>
            </a:r>
            <a:fld id="{00000000-1234-1234-1234-123412341234}" type="slidenum">
              <a:rPr lang="th" b="1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b="1">
              <a:solidFill>
                <a:srgbClr val="FFFF00"/>
              </a:solidFill>
              <a:latin typeface="TH SarabunIT๙" pitchFamily="34" charset="-34"/>
              <a:ea typeface="Mali"/>
              <a:cs typeface="TH SarabunIT๙" pitchFamily="34" charset="-34"/>
              <a:sym typeface="Mali"/>
            </a:endParaRPr>
          </a:p>
        </p:txBody>
      </p:sp>
      <p:sp>
        <p:nvSpPr>
          <p:cNvPr id="22" name="Google Shape;82;p14">
            <a:extLst>
              <a:ext uri="{FF2B5EF4-FFF2-40B4-BE49-F238E27FC236}">
                <a16:creationId xmlns:a16="http://schemas.microsoft.com/office/drawing/2014/main" xmlns="" id="{5EEFAC5F-C2E5-4319-8071-59C3C13310CB}"/>
              </a:ext>
            </a:extLst>
          </p:cNvPr>
          <p:cNvSpPr/>
          <p:nvPr/>
        </p:nvSpPr>
        <p:spPr>
          <a:xfrm>
            <a:off x="94300" y="933455"/>
            <a:ext cx="7314724" cy="1642905"/>
          </a:xfrm>
          <a:prstGeom prst="foldedCorner">
            <a:avLst>
              <a:gd name="adj" fmla="val 1254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457200" algn="thaiDist">
              <a:buClr>
                <a:schemeClr val="dk1"/>
              </a:buClr>
              <a:buSzPts val="1100"/>
            </a:pPr>
            <a:r>
              <a:rPr lang="en-US" sz="1800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     </a:t>
            </a:r>
            <a:r>
              <a:rPr lang="th-TH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เดือน  กุมภาพันธ์  ๒๕๖๕  นาย</a:t>
            </a:r>
            <a:r>
              <a:rPr lang="th-TH" sz="2000" b="1" dirty="0" err="1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ภาณุวัฒน์</a:t>
            </a:r>
            <a:r>
              <a:rPr lang="th-TH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  </a:t>
            </a:r>
            <a:r>
              <a:rPr lang="th-TH" sz="2000" b="1" dirty="0" err="1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พงษ์</a:t>
            </a:r>
            <a:r>
              <a:rPr lang="th-TH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สมบัติ นายกเทศมนตรีตำบลลำน้ำพอง พร้อมด้วยคณะผู้บริหารเทศบาล ประธานสภาเทศบาล สมาชิกสภาเทศบาลและเจ้าหน้าที่กองสาธารณสุขและสิ่งแวดล้อม  ลงพื้นที่ให้กำลังใจแก่ผู้มีความเสี่ยงติดเชื้อ</a:t>
            </a:r>
            <a:r>
              <a:rPr lang="th-TH" sz="2000" b="1" dirty="0" err="1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ไวรัส</a:t>
            </a:r>
            <a:r>
              <a:rPr lang="th-TH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 (</a:t>
            </a:r>
            <a:r>
              <a:rPr lang="en-US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COVID – </a:t>
            </a:r>
            <a:r>
              <a:rPr lang="th-TH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๑๙) ซึ่งมีภูมิลำเนาอยู่ในพื้นที่เทศบาลตำบลลำน้ำพอง เพื่อกักตัวที่บ้านจำนวน  ๑๔ วัน พร้อมมอบหน้ากากอนามัย,</a:t>
            </a:r>
            <a:r>
              <a:rPr lang="th-TH" sz="2000" b="1" dirty="0" err="1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เจล</a:t>
            </a:r>
            <a:r>
              <a:rPr lang="th-TH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แอลกอฮอล์,น้ำดื่มข้าวสารและนม ให้กับผู้กักตัว จำนวนทั้งสิ้น  </a:t>
            </a:r>
            <a:r>
              <a:rPr lang="th-TH" sz="2000" b="1" dirty="0" smtClean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๓๓ </a:t>
            </a:r>
            <a:r>
              <a:rPr lang="th-TH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ครัวเรือน รวม </a:t>
            </a:r>
            <a:r>
              <a:rPr lang="th-TH" sz="2000" b="1" dirty="0" smtClean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 ๔๘  </a:t>
            </a:r>
            <a:r>
              <a:rPr lang="th-TH" sz="2000" b="1" dirty="0">
                <a:solidFill>
                  <a:srgbClr val="0070C0"/>
                </a:solidFill>
                <a:latin typeface="TH SarabunPSK"/>
                <a:ea typeface="TH SarabunPSK"/>
                <a:cs typeface="TH SarabunPSK"/>
                <a:sym typeface="TH SarabunPSK"/>
              </a:rPr>
              <a:t>ราย</a:t>
            </a:r>
          </a:p>
        </p:txBody>
      </p:sp>
      <p:sp>
        <p:nvSpPr>
          <p:cNvPr id="23" name="Google Shape;86;p14">
            <a:extLst>
              <a:ext uri="{FF2B5EF4-FFF2-40B4-BE49-F238E27FC236}">
                <a16:creationId xmlns:a16="http://schemas.microsoft.com/office/drawing/2014/main" xmlns="" id="{81828912-70CA-4FAA-922E-EAC2E299A814}"/>
              </a:ext>
            </a:extLst>
          </p:cNvPr>
          <p:cNvSpPr/>
          <p:nvPr/>
        </p:nvSpPr>
        <p:spPr>
          <a:xfrm>
            <a:off x="84150" y="475724"/>
            <a:ext cx="7391700" cy="41069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-TH" sz="1800" b="1" dirty="0" smtClean="0">
                <a:solidFill>
                  <a:srgbClr val="FFFFFF"/>
                </a:solidFill>
                <a:latin typeface="TH SarabunIT๙" pitchFamily="34" charset="-34"/>
                <a:ea typeface="Mali SemiBold"/>
                <a:cs typeface="TH SarabunIT๙" pitchFamily="34" charset="-34"/>
                <a:sym typeface="Mali SemiBold"/>
              </a:rPr>
              <a:t>ตรวจเยี่ยม</a:t>
            </a:r>
            <a:r>
              <a:rPr lang="th-TH" sz="1800" b="1" dirty="0" smtClean="0">
                <a:solidFill>
                  <a:srgbClr val="FFFFFF"/>
                </a:solidFill>
                <a:latin typeface="TH SarabunIT๙" pitchFamily="34" charset="-34"/>
                <a:ea typeface="Mali SemiBold"/>
                <a:cs typeface="TH SarabunIT๙" pitchFamily="34" charset="-34"/>
                <a:sym typeface="Mali SemiBold"/>
              </a:rPr>
              <a:t>ผู้ป่วยกักตัวใน</a:t>
            </a:r>
            <a:r>
              <a:rPr lang="th-TH" sz="1800" b="1" dirty="0" smtClean="0">
                <a:solidFill>
                  <a:srgbClr val="FFFFFF"/>
                </a:solidFill>
                <a:latin typeface="TH SarabunIT๙" pitchFamily="34" charset="-34"/>
                <a:ea typeface="Mali SemiBold"/>
                <a:cs typeface="TH SarabunIT๙" pitchFamily="34" charset="-34"/>
                <a:sym typeface="Mali SemiBold"/>
              </a:rPr>
              <a:t>เขตพื้นที่เทศบาลตำบลลำน้ำพอง</a:t>
            </a:r>
            <a:endParaRPr sz="1800" b="1" dirty="0">
              <a:solidFill>
                <a:srgbClr val="FFFFFF"/>
              </a:solidFill>
              <a:latin typeface="TH SarabunIT๙" pitchFamily="34" charset="-34"/>
              <a:ea typeface="Mali SemiBold"/>
              <a:cs typeface="TH SarabunIT๙" pitchFamily="34" charset="-34"/>
              <a:sym typeface="Mali SemiBold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9" y="2649592"/>
            <a:ext cx="1869443" cy="120649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12" y="2649588"/>
            <a:ext cx="2387847" cy="1258971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242" y="5953125"/>
            <a:ext cx="2545311" cy="205872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8" y="2628840"/>
            <a:ext cx="2105485" cy="127972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28" y="4124324"/>
            <a:ext cx="2275097" cy="207645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" y="8166182"/>
            <a:ext cx="2058735" cy="1920794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1" y="5953125"/>
            <a:ext cx="2040161" cy="205871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86" y="6381756"/>
            <a:ext cx="2265266" cy="1622641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28" y="8194160"/>
            <a:ext cx="2265267" cy="1892816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สี่เหลี่ยมผืนผ้า 24"/>
          <p:cNvSpPr/>
          <p:nvPr/>
        </p:nvSpPr>
        <p:spPr>
          <a:xfrm>
            <a:off x="283599" y="3940350"/>
            <a:ext cx="46433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buClr>
                <a:schemeClr val="dk1"/>
              </a:buClr>
              <a:buSzPts val="1100"/>
            </a:pPr>
            <a:endParaRPr lang="th-TH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H SarabunIT๙" pitchFamily="34" charset="-34"/>
              <a:cs typeface="TH SarabunIT๙" pitchFamily="34" charset="-34"/>
              <a:sym typeface="TH SarabunPSK"/>
            </a:endParaRPr>
          </a:p>
          <a:p>
            <a:pPr lvl="0" algn="thaiDist">
              <a:buClr>
                <a:schemeClr val="dk1"/>
              </a:buClr>
              <a:buSzPts val="1100"/>
            </a:pPr>
            <a:r>
              <a:rPr lang="th-TH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ทุก</a:t>
            </a:r>
            <a:r>
              <a:rPr lang="th-TH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คนที่เดินทางมาจากพื้นที่ควบคุมสูงสุด และเข้มงวด เมื่อเข้าพื้นที่จังหวัดขอนแก่น จะต้องรายงานตัวผ่าน </a:t>
            </a:r>
            <a:r>
              <a:rPr lang="en-US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QR code </a:t>
            </a:r>
            <a:r>
              <a:rPr lang="th-TH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หรือ </a:t>
            </a:r>
            <a:r>
              <a:rPr lang="th-TH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อส</a:t>
            </a:r>
            <a:r>
              <a:rPr lang="th-TH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ม. </a:t>
            </a:r>
            <a:r>
              <a:rPr lang="th-TH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ผญบ</a:t>
            </a:r>
            <a:r>
              <a:rPr lang="th-TH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.ในพื้นที่ เพื่อติดตามการกักกัน (</a:t>
            </a:r>
            <a:r>
              <a:rPr lang="en-US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Home Quarantine) 14 </a:t>
            </a:r>
            <a:r>
              <a:rPr lang="th-TH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วัน อย่างต่อเนื่อง เพื่อป้องกันการแพร่กระจายเชื้อในชุมชน และถ้าสอบสวนแล้วพบว่ามาจาก</a:t>
            </a:r>
            <a:r>
              <a:rPr lang="th-TH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แคมป์</a:t>
            </a:r>
            <a:r>
              <a:rPr lang="th-TH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คนงานที่มีการระบาดของโรค ให้ดำเนินการเก็บตัวอย่างตรวจเพื่อหาเชื้อโควิดทันที ถ้ามีผลลบยังคงจะต้องรายงานตัวทุกวัน และคณะทำงานจะตรวจหาเชื้อโควิดอีกครั้ง หลังจากตรวจครั้ง</a:t>
            </a:r>
            <a:r>
              <a:rPr lang="th-TH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แรก </a:t>
            </a:r>
            <a:r>
              <a:rPr lang="th-TH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  <a:sym typeface="TH SarabunPSK"/>
              </a:rPr>
              <a:t>5 วัน ในขณะที่หากผลตรวจเป็นบวกยืนยันติดเชื้อจะนำเข้ารักษาตัวที่โรงพยาบาลในพื้นที่อย่างเข้มงวดทันที”</a:t>
            </a:r>
          </a:p>
        </p:txBody>
      </p:sp>
      <p:pic>
        <p:nvPicPr>
          <p:cNvPr id="30" name="รูปภาพ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238" y="8166182"/>
            <a:ext cx="2504242" cy="1920794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792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0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-19050" y="-2058"/>
            <a:ext cx="7559999" cy="8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/>
          <p:nvPr/>
        </p:nvSpPr>
        <p:spPr>
          <a:xfrm>
            <a:off x="119125" y="799438"/>
            <a:ext cx="7319900" cy="2439062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thaiDist"/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          สรุปยอดผู้เสียชีวิต ประจำเดือน  กุมภาพันธ์  ๒๕๖๕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จ่ายเงินกองทุนฌาปนกิจสงเคราะห์ แก่สมาชิกกองทุนฯ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รายละเอียด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ดังนี้ ๑)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นาย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บุญสวน  </a:t>
            </a:r>
            <a:r>
              <a:rPr lang="th-TH" sz="1900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ขันส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พัด 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หมู่ที่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๗ 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๒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)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นางสา  นารี หมู่ที่ ๓  จำนวน 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๒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ราย รายละ ๑๔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,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๑๔๐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บาท  (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-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หนึ่งหมื่นสี่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พัน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หนึ่ง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ร้อย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สี่สิบบาทถ้วน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-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) รวมเป็นเงินทั้งสิ้น 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๒๘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,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๒๔๐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บาท (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-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สองหมื่นแปดพันสองร้อย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สี่สิบบาทถ้วน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-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) ดอกเบี้ยเงินฝากธนาคาร จำนวนเงิน  ๓๗๙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.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๖๖ บาท (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-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สามร้อยเจ็ดสิบเก้าบาทหกสิบหกสตางค์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-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)  ยอดเงินฝากคงเหลือในบัญชี ธ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.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ก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.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ส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.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สุทธิ  เป็นเงินจำนวน ๒๙๐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,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๓๗๖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.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๙๗ บาท (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-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สอง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แสนเก้าหมื่นสามร้อยเจ็ดสิบหกบาทเก้าสิบเจ็ดสตางค์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-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)  ข้อมูล  ณ 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วันที่  ๒๘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 กุมภาพันธ์  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๒๕๖๕ จำนวนสมาชิกทั้งหมด  ๑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,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๒๑๗ ครัวเรือน สมาชิกที่ฝากขาย จำนวน  ๖๑๘ บาท ปริมาณขยะรีไซเคิล จำนวน ๙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,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๖๗๔ กิโลกรัม  ยอดเงินในบัญชี ๕๖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,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๔๒๗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.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๓๕ บาท ยอดถอน จำนวน ๒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,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๓๕๒ บาท คงเหลือในบัญชี จำนวน ๕๔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,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๐๗๕</a:t>
            </a:r>
            <a:r>
              <a:rPr lang="en-US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.</a:t>
            </a:r>
            <a:r>
              <a:rPr lang="th-TH" sz="19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sym typeface="TH SarabunPSK"/>
              </a:rPr>
              <a:t>๓๕ บาท</a:t>
            </a:r>
            <a:endParaRPr sz="19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  <a:sym typeface="TH SarabunPSK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10975" y="10219500"/>
            <a:ext cx="7548700" cy="410699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005B9"/>
          </a:solidFill>
          <a:ln>
            <a:noFill/>
          </a:ln>
          <a:effectLst>
            <a:reflection stA="31000" endPos="30000" dist="38100" dir="5400000" fadeDir="5400012" sy="-100000" algn="bl" rotWithShape="0"/>
          </a:effectLst>
        </p:spPr>
        <p:txBody>
          <a:bodyPr spcFirstLastPara="1" wrap="square" lIns="91425" tIns="18000" rIns="612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 dirty="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   ก</a:t>
            </a:r>
            <a:r>
              <a:rPr lang="th" sz="1100" dirty="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องสาธารณสุขและสิ่งแวดล้อม</a:t>
            </a:r>
            <a:endParaRPr sz="11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100" dirty="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เทศบาลตำบลลำน้ำพอง อำเภอน้ำพอง จังหวัดขอนแก่น</a:t>
            </a:r>
            <a:endParaRPr sz="11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Mali Light"/>
              <a:ea typeface="Mali Light"/>
              <a:cs typeface="Mali Light"/>
              <a:sym typeface="Mali Light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250" y="10200449"/>
            <a:ext cx="395648" cy="3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0"/>
          <p:cNvSpPr txBox="1">
            <a:spLocks noGrp="1"/>
          </p:cNvSpPr>
          <p:nvPr>
            <p:ph type="sldNum" sz="quarter" idx="12"/>
          </p:nvPr>
        </p:nvSpPr>
        <p:spPr>
          <a:xfrm>
            <a:off x="4885875" y="101275"/>
            <a:ext cx="2672400" cy="222600"/>
          </a:xfrm>
          <a:prstGeom prst="rect">
            <a:avLst/>
          </a:prstGeom>
          <a:gradFill>
            <a:gsLst>
              <a:gs pos="0">
                <a:srgbClr val="3636BF"/>
              </a:gs>
              <a:gs pos="100000">
                <a:srgbClr val="1D1D55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b="1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t>จดหมายข่าว กองสาธารณสุขฯ  หน้า </a:t>
            </a:r>
            <a:fld id="{00000000-1234-1234-1234-123412341234}" type="slidenum">
              <a:rPr lang="th" b="1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b="1">
              <a:solidFill>
                <a:srgbClr val="FFFF00"/>
              </a:solidFill>
              <a:latin typeface="TH SarabunIT๙" pitchFamily="34" charset="-34"/>
              <a:ea typeface="Mali"/>
              <a:cs typeface="TH SarabunIT๙" pitchFamily="34" charset="-34"/>
              <a:sym typeface="Mali"/>
            </a:endParaRPr>
          </a:p>
        </p:txBody>
      </p:sp>
      <p:sp>
        <p:nvSpPr>
          <p:cNvPr id="189" name="Google Shape;189;p20"/>
          <p:cNvSpPr/>
          <p:nvPr/>
        </p:nvSpPr>
        <p:spPr>
          <a:xfrm>
            <a:off x="76301" y="404576"/>
            <a:ext cx="7408800" cy="47172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-TH" sz="13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เจ้าหน้าที่กองสาธารณสุขและสิ่งแวดล้อมและคณะกรรมการกองทุนฯ บริการ รับ</a:t>
            </a:r>
            <a:r>
              <a:rPr lang="en-US" sz="13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-</a:t>
            </a:r>
            <a:r>
              <a:rPr lang="th-TH" sz="13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ฝาก ขยะ</a:t>
            </a:r>
            <a:endParaRPr sz="1300" dirty="0">
              <a:solidFill>
                <a:srgbClr val="FFFFFF"/>
              </a:solidFill>
              <a:latin typeface="Mali SemiBold"/>
              <a:ea typeface="Mali SemiBold"/>
              <a:cs typeface="Mali SemiBold"/>
              <a:sym typeface="Mali Semi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5530" y="8189019"/>
            <a:ext cx="2242123" cy="1908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ออกให้บริการจำหน่ายถุงบรรจุมูลฝอยทั่วไปในชุมชน 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ประจำเดือน ธันวาคม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2564</a:t>
            </a:r>
            <a:endParaRPr lang="th-TH" sz="20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u="sng" dirty="0" smtClean="0">
                <a:latin typeface="TH SarabunPSK" pitchFamily="34" charset="-34"/>
                <a:cs typeface="TH SarabunPSK" pitchFamily="34" charset="-34"/>
                <a:sym typeface="TH SarabunPSK"/>
              </a:rPr>
              <a:t>ระหว่างวันที่</a:t>
            </a:r>
            <a:endParaRPr lang="th-TH" sz="2000" u="sng" dirty="0" smtClean="0">
              <a:latin typeface="TH SarabunPSK" pitchFamily="34" charset="-34"/>
              <a:cs typeface="TH SarabunPSK" pitchFamily="34" charset="-34"/>
              <a:sym typeface="TH SarabunPSK"/>
            </a:endParaRPr>
          </a:p>
          <a:p>
            <a:r>
              <a:rPr lang="th-TH" sz="1800" dirty="0" smtClean="0">
                <a:latin typeface="TH SarabunPSK" pitchFamily="34" charset="-34"/>
                <a:cs typeface="TH SarabunPSK" pitchFamily="34" charset="-34"/>
                <a:sym typeface="TH SarabunPSK"/>
              </a:rPr>
              <a:t>วันที่ 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  <a:sym typeface="TH SarabunPSK"/>
              </a:rPr>
              <a:t>17– 25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  <a:sym typeface="TH SarabunPSK"/>
              </a:rPr>
              <a:t> 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  <a:sym typeface="TH SarabunPSK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  <a:sym typeface="TH SarabunPSK"/>
              </a:rPr>
              <a:t>กุมภาพันธ์  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  <a:sym typeface="TH SarabunPSK"/>
              </a:rPr>
              <a:t>2565</a:t>
            </a:r>
            <a:endParaRPr lang="th-TH" sz="1800" dirty="0" smtClean="0">
              <a:latin typeface="TH SarabunPSK" pitchFamily="34" charset="-34"/>
              <a:cs typeface="TH SarabunPSK" pitchFamily="34" charset="-34"/>
              <a:sym typeface="TH SarabunPSK"/>
            </a:endParaRPr>
          </a:p>
          <a:p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5" y="3305177"/>
            <a:ext cx="3641824" cy="201417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14" y="3305175"/>
            <a:ext cx="3330085" cy="201417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6" y="5491749"/>
            <a:ext cx="3612330" cy="248795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14" y="5516976"/>
            <a:ext cx="3330085" cy="2462721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4" y="8310275"/>
            <a:ext cx="1438275" cy="162430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6" y="8310275"/>
            <a:ext cx="1457324" cy="162430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9" y="8283557"/>
            <a:ext cx="1457325" cy="165101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-19050" y="-154457"/>
            <a:ext cx="7559999" cy="8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/>
          <p:nvPr/>
        </p:nvSpPr>
        <p:spPr>
          <a:xfrm>
            <a:off x="10975" y="10219500"/>
            <a:ext cx="7560000" cy="410699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005B9"/>
          </a:solidFill>
          <a:ln>
            <a:noFill/>
          </a:ln>
          <a:effectLst>
            <a:reflection stA="31000" endPos="30000" dist="38100" dir="5400000" fadeDir="5400012" sy="-100000" algn="bl" rotWithShape="0"/>
          </a:effectLst>
        </p:spPr>
        <p:txBody>
          <a:bodyPr spcFirstLastPara="1" wrap="square" lIns="91425" tIns="18000" rIns="612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   ก</a:t>
            </a: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องสาธารณสุขและสิ่งแวดล้อม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เทศบาลตำบลลำน้ำพอง อำเภอน้ำพอง จังหวัดขอนแก่น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Mali Light"/>
              <a:ea typeface="Mali Light"/>
              <a:cs typeface="Mali Light"/>
              <a:sym typeface="Mali Light"/>
            </a:endParaRPr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250" y="10200449"/>
            <a:ext cx="395648" cy="3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>
            <a:spLocks noGrp="1"/>
          </p:cNvSpPr>
          <p:nvPr>
            <p:ph type="sldNum" sz="quarter" idx="12"/>
          </p:nvPr>
        </p:nvSpPr>
        <p:spPr>
          <a:xfrm>
            <a:off x="4885875" y="101275"/>
            <a:ext cx="2672400" cy="222600"/>
          </a:xfrm>
          <a:prstGeom prst="rect">
            <a:avLst/>
          </a:prstGeom>
          <a:gradFill>
            <a:gsLst>
              <a:gs pos="0">
                <a:srgbClr val="3636BF"/>
              </a:gs>
              <a:gs pos="100000">
                <a:srgbClr val="1D1D55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b="1" dirty="0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t>จดหมายข่าว กองสาธารณสุขฯ  หน้า </a:t>
            </a:r>
            <a:fld id="{00000000-1234-1234-1234-123412341234}" type="slidenum">
              <a:rPr lang="th" b="1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b="1">
              <a:solidFill>
                <a:srgbClr val="FFFF00"/>
              </a:solidFill>
              <a:latin typeface="TH SarabunIT๙" pitchFamily="34" charset="-34"/>
              <a:ea typeface="Mali"/>
              <a:cs typeface="TH SarabunIT๙" pitchFamily="34" charset="-34"/>
              <a:sym typeface="Mali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55550" y="385550"/>
            <a:ext cx="7462800" cy="41069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1200" dirty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   หน่วยกู้ชีพเทศบาลตำบลลำน</a:t>
            </a:r>
            <a:r>
              <a:rPr lang="th-TH" sz="1200" dirty="0" err="1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้ำ</a:t>
            </a:r>
            <a:r>
              <a:rPr lang="th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พอง</a:t>
            </a:r>
            <a:endParaRPr sz="1200" dirty="0">
              <a:solidFill>
                <a:srgbClr val="FFFFFF"/>
              </a:solidFill>
              <a:latin typeface="Mali SemiBold"/>
              <a:ea typeface="Mali SemiBold"/>
              <a:cs typeface="Mali SemiBold"/>
              <a:sym typeface="Mali SemiBold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190525" y="8655948"/>
            <a:ext cx="2752724" cy="1261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เจ็บป่วยฉุกเฉิน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3500" b="1" dirty="0" smtClean="0">
                <a:latin typeface="TH SarabunPSK" pitchFamily="34" charset="-34"/>
                <a:cs typeface="TH SarabunPSK" pitchFamily="34" charset="-34"/>
              </a:rPr>
              <a:t>โทร</a:t>
            </a: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3500" b="1" dirty="0" smtClean="0">
                <a:latin typeface="TH SarabunPSK" pitchFamily="34" charset="-34"/>
                <a:cs typeface="TH SarabunPSK" pitchFamily="34" charset="-34"/>
              </a:rPr>
              <a:t> 090-3549609</a:t>
            </a:r>
            <a:endParaRPr sz="35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Google Shape;189;p20">
            <a:extLst>
              <a:ext uri="{FF2B5EF4-FFF2-40B4-BE49-F238E27FC236}">
                <a16:creationId xmlns:a16="http://schemas.microsoft.com/office/drawing/2014/main" xmlns="" id="{A2DD762E-DA38-40DE-B9BD-5A9DDF9B3CAB}"/>
              </a:ext>
            </a:extLst>
          </p:cNvPr>
          <p:cNvSpPr/>
          <p:nvPr/>
        </p:nvSpPr>
        <p:spPr>
          <a:xfrm>
            <a:off x="314326" y="4210050"/>
            <a:ext cx="7077100" cy="457201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-TH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ภารกิจรับส่งผู้ป่วย</a:t>
            </a:r>
            <a:r>
              <a:rPr lang="th-TH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ฉุกเฉิน</a:t>
            </a:r>
            <a:endParaRPr sz="1200" dirty="0">
              <a:solidFill>
                <a:srgbClr val="FFFFFF"/>
              </a:solidFill>
              <a:latin typeface="Mali SemiBold"/>
              <a:ea typeface="Mali SemiBold"/>
              <a:cs typeface="Mali SemiBold"/>
              <a:sym typeface="Mali SemiBold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525" y="885829"/>
            <a:ext cx="700087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    สรุปงานกู้ชีพ  วันที่  ๑๑</a:t>
            </a:r>
            <a:r>
              <a:rPr lang="en-US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– 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๒๘  กุมภาพันธ์  ๒๕๖๕ หน่วยกู้ชีพเทศบาลตำบลลำน้ำพอง มีการออกให้การช่วยเหลือผู้ประสบเหตุและให้การช่วยเหลือ “การปฐมพยาบาลและการช่วยปฏิบัติการแพทย์ขั้นพื้นฐาน (</a:t>
            </a:r>
            <a:r>
              <a:rPr lang="en-US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EMR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)” จำนวน ๕  ราย ดังนี้  ๑) </a:t>
            </a:r>
            <a:r>
              <a:rPr lang="th-TH" sz="2000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วันทื่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๑๑ กุมภาพันธ์   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๒๕๖๕  นายบรรพต  นิลพาณิชย์ อายุ ๗๖ ปี ม</a:t>
            </a:r>
            <a:r>
              <a:rPr lang="en-US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๖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อาการเหนื่อยอ่อนเพลีย  ๒) </a:t>
            </a:r>
            <a:r>
              <a:rPr lang="th-TH" sz="2000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วันทื่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๑๙  กุมภาพันธ์  ๒๕๖๕  นางสุนิตยา   เหล่าเจริญ อายุ ๗๐ ปี  ม</a:t>
            </a:r>
            <a:r>
              <a:rPr lang="en-US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๙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อาการเหนื่อยอ่อนเพลีย  ๓) วันที่  ๒๕  กุมภาพันธ์  ๒๕๖๕ นายทวีศักดิ์    คำอ้อ  อายุ  ๖๔ ปี  ม</a:t>
            </a:r>
            <a:r>
              <a:rPr lang="en-US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๑  อาการวิงเวียน  ๔) วันที่ ๒๗  กุมภาพันธ์  ๒๕๖๕ นางสาวนารี  </a:t>
            </a:r>
            <a:r>
              <a:rPr lang="th-TH" sz="2000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ฉิม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ไทย  อายุ ๔๒ ปี ม</a:t>
            </a:r>
            <a:r>
              <a:rPr lang="en-US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๑๗ อาการเหนื่อยอ่อนเพลีย ๕) วันที่  ๒๘  กุมภาพันธ์  ๒๕๖๕ นายพล  พลแดง อายุ  ๔๖ ปี  ลักษณะอาการ รถกระบะชนท้ายรถบรรทุกอ้อย มีแผลฉีกขาดที่บริเวณ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ศีรษะ  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สถานที่เกิดเหตุ </a:t>
            </a:r>
            <a:r>
              <a:rPr lang="th-TH" sz="20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หน้าบริษัทน้ำตาลขอนแก่น  จำกัด</a:t>
            </a:r>
            <a:endParaRPr lang="th-TH" sz="2000" dirty="0" smtClean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AutoNum type="thaiNumParenR" startAt="6"/>
            </a:pPr>
            <a:endParaRPr lang="th-TH" sz="20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4848230"/>
            <a:ext cx="3224213" cy="3419477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7" y="4848230"/>
            <a:ext cx="3300411" cy="3419477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57" y="8467729"/>
            <a:ext cx="1835943" cy="1557131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329" y="8467726"/>
            <a:ext cx="1924049" cy="163830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9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-1725" y="-27208"/>
            <a:ext cx="7559999" cy="8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 txBox="1">
            <a:spLocks noGrp="1"/>
          </p:cNvSpPr>
          <p:nvPr>
            <p:ph type="sldNum" sz="quarter" idx="12"/>
          </p:nvPr>
        </p:nvSpPr>
        <p:spPr>
          <a:xfrm>
            <a:off x="4887275" y="158443"/>
            <a:ext cx="2672400" cy="441649"/>
          </a:xfrm>
          <a:prstGeom prst="rect">
            <a:avLst/>
          </a:prstGeom>
          <a:gradFill>
            <a:gsLst>
              <a:gs pos="0">
                <a:srgbClr val="3636BF"/>
              </a:gs>
              <a:gs pos="100000">
                <a:srgbClr val="1D1D55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b="1" dirty="0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t>จดหมายข่าว กองสาธารณสุขฯ  หน้า </a:t>
            </a:r>
            <a:fld id="{00000000-1234-1234-1234-123412341234}" type="slidenum">
              <a:rPr lang="th" sz="1400" b="1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400" b="1">
              <a:solidFill>
                <a:srgbClr val="FFFF00"/>
              </a:solidFill>
              <a:latin typeface="TH SarabunIT๙" pitchFamily="34" charset="-34"/>
              <a:ea typeface="Mali"/>
              <a:cs typeface="TH SarabunIT๙" pitchFamily="34" charset="-34"/>
              <a:sym typeface="Mali"/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-1723" y="10124250"/>
            <a:ext cx="7560000" cy="410699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B009C"/>
          </a:solidFill>
          <a:ln>
            <a:noFill/>
          </a:ln>
          <a:effectLst>
            <a:reflection stA="31000" endPos="30000" dist="38100" dir="5400000" fadeDir="5400012" sy="-100000" algn="bl" rotWithShape="0"/>
          </a:effectLst>
        </p:spPr>
        <p:txBody>
          <a:bodyPr spcFirstLastPara="1" wrap="square" lIns="91425" tIns="18000" rIns="612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9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               ก</a:t>
            </a: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องสาธารณสุขและสิ่งแวดล้อม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เทศบาลตำบลลำน้ำพอง อำเภอน้ำพอง จังหวัดขอนแก่น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Mali Light"/>
              <a:ea typeface="Mali Light"/>
              <a:cs typeface="Mali Light"/>
              <a:sym typeface="Mali Light"/>
            </a:endParaRPr>
          </a:p>
        </p:txBody>
      </p:sp>
      <p:sp>
        <p:nvSpPr>
          <p:cNvPr id="171" name="Google Shape;171;p19"/>
          <p:cNvSpPr/>
          <p:nvPr/>
        </p:nvSpPr>
        <p:spPr>
          <a:xfrm>
            <a:off x="73975" y="982526"/>
            <a:ext cx="7407600" cy="1105581"/>
          </a:xfrm>
          <a:prstGeom prst="foldedCorner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457200" algn="thaiDist"/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        มี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การทำความสะอาดศูนย์กักตัว  เพื่อรองรับผู้ป่วยที่มีความเสี่ยงสูงในพื้นที่ เทศบาล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ตำบล</a:t>
            </a:r>
          </a:p>
          <a:p>
            <a:pPr lvl="0" indent="457200" algn="thaiDist"/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ลำ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น้ำพอง หลังจากกักตัว ครบ </a:t>
            </a:r>
            <a:r>
              <a:rPr lang="en-US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14 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วัน  เจ้าหน้าที่กองสาธารณสุขฯ  เข้าทำความสะอาดศูนย์กักตัว               </a:t>
            </a:r>
          </a:p>
          <a:p>
            <a:pPr lvl="0" indent="457200" algn="thaiDist"/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ผู้มาใช้บริการในศูนย์กักตัว   ประจำเดือน  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กุมภาพันธ์  </a:t>
            </a:r>
            <a:r>
              <a:rPr lang="en-US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2564 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สรุปยอดมีจำนวน  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๕ 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TH SarabunPSK"/>
                <a:cs typeface="TH SarabunPSK" panose="020B0500040200020003" pitchFamily="34" charset="-34"/>
                <a:sym typeface="TH SarabunPSK"/>
              </a:rPr>
              <a:t>ราย</a:t>
            </a:r>
            <a:endParaRPr sz="2000" b="1" dirty="0">
              <a:solidFill>
                <a:srgbClr val="7030A0"/>
              </a:solidFill>
              <a:latin typeface="TH SarabunPSK" panose="020B0500040200020003" pitchFamily="34" charset="-34"/>
              <a:ea typeface="TH SarabunPSK"/>
              <a:cs typeface="TH SarabunPSK" panose="020B0500040200020003" pitchFamily="34" charset="-34"/>
              <a:sym typeface="TH SarabunPSK"/>
            </a:endParaRPr>
          </a:p>
        </p:txBody>
      </p:sp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3850" y="10124249"/>
            <a:ext cx="395648" cy="3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/>
          <p:nvPr/>
        </p:nvSpPr>
        <p:spPr>
          <a:xfrm>
            <a:off x="152075" y="533600"/>
            <a:ext cx="7407600" cy="41069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กิจกรรม</a:t>
            </a:r>
            <a:r>
              <a:rPr lang="th-TH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ทำความสะอาดศูนย์กักตัว/คุมไว้สังเกตอาการและเฝ้าระวังผู้มีความเสี่ยงฯ</a:t>
            </a:r>
            <a:endParaRPr sz="1200" dirty="0">
              <a:solidFill>
                <a:srgbClr val="FFFFFF"/>
              </a:solidFill>
              <a:latin typeface="Mali SemiBold"/>
              <a:ea typeface="Mali SemiBold"/>
              <a:cs typeface="Mali SemiBold"/>
              <a:sym typeface="Mali SemiBold"/>
            </a:endParaRPr>
          </a:p>
        </p:txBody>
      </p:sp>
      <p:pic>
        <p:nvPicPr>
          <p:cNvPr id="17" name="รูปภาพ 16" descr="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79" y="2343151"/>
            <a:ext cx="3537975" cy="2619374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รูปภาพ 21" descr="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8079" y="5146125"/>
            <a:ext cx="3391896" cy="2384701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79" y="7720774"/>
            <a:ext cx="3391896" cy="2243899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80" y="2343156"/>
            <a:ext cx="3258050" cy="2533649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0" y="5146120"/>
            <a:ext cx="3555834" cy="2150027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5" y="7445100"/>
            <a:ext cx="3487202" cy="252357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0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-19050" y="-2058"/>
            <a:ext cx="7559999" cy="8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/>
          <p:nvPr/>
        </p:nvSpPr>
        <p:spPr>
          <a:xfrm>
            <a:off x="10975" y="10219500"/>
            <a:ext cx="7560000" cy="410699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005B9"/>
          </a:solidFill>
          <a:ln>
            <a:noFill/>
          </a:ln>
          <a:effectLst>
            <a:reflection stA="31000" endPos="30000" dist="38100" dir="5400000" fadeDir="5400012" sy="-100000" algn="bl" rotWithShape="0"/>
          </a:effectLst>
        </p:spPr>
        <p:txBody>
          <a:bodyPr spcFirstLastPara="1" wrap="square" lIns="91425" tIns="18000" rIns="612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   ก</a:t>
            </a: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องสาธารณสุขและสิ่งแวดล้อม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10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เทศบาลตำบลลำน้ำพอง อำเภอน้ำพอง จังหวัดขอนแก่น</a:t>
            </a:r>
            <a:endParaRPr sz="11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Mali Light"/>
              <a:ea typeface="Mali Light"/>
              <a:cs typeface="Mali Light"/>
              <a:sym typeface="Mali Light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250" y="10200449"/>
            <a:ext cx="395648" cy="3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/>
          <p:nvPr/>
        </p:nvSpPr>
        <p:spPr>
          <a:xfrm>
            <a:off x="112877" y="372688"/>
            <a:ext cx="7408800" cy="47625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-TH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 </a:t>
            </a:r>
            <a:r>
              <a:rPr lang="th-TH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กิจกรรมทำความสะอาดถนนสายน้ำพอง </a:t>
            </a:r>
            <a:r>
              <a:rPr lang="en-US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– </a:t>
            </a:r>
            <a:r>
              <a:rPr lang="th-TH" sz="1200" dirty="0" err="1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กระนวน</a:t>
            </a:r>
            <a:endParaRPr sz="1200" dirty="0">
              <a:solidFill>
                <a:srgbClr val="FFFFFF"/>
              </a:solidFill>
              <a:latin typeface="Mali SemiBold"/>
              <a:ea typeface="Mali SemiBold"/>
              <a:cs typeface="Mali SemiBold"/>
              <a:sym typeface="Mali SemiBold"/>
            </a:endParaRPr>
          </a:p>
        </p:txBody>
      </p:sp>
      <p:sp>
        <p:nvSpPr>
          <p:cNvPr id="36" name="Google Shape;169;p19"/>
          <p:cNvSpPr txBox="1">
            <a:spLocks/>
          </p:cNvSpPr>
          <p:nvPr/>
        </p:nvSpPr>
        <p:spPr>
          <a:xfrm>
            <a:off x="4887275" y="123826"/>
            <a:ext cx="2672400" cy="228600"/>
          </a:xfrm>
          <a:prstGeom prst="rect">
            <a:avLst/>
          </a:prstGeom>
          <a:gradFill>
            <a:gsLst>
              <a:gs pos="0">
                <a:srgbClr val="3636BF"/>
              </a:gs>
              <a:gs pos="100000">
                <a:srgbClr val="1D1D5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t>จดหมายขาว กองสาธารณสุขฯ  หน้า </a:t>
            </a:r>
            <a:fld id="{00000000-1234-1234-1234-123412341234}" type="slidenum">
              <a:rPr kumimoji="0" lang="th-TH" sz="1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th-TH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IT๙" pitchFamily="34" charset="-34"/>
              <a:ea typeface="Mali"/>
              <a:cs typeface="TH SarabunIT๙" pitchFamily="34" charset="-34"/>
              <a:sym typeface="Mali"/>
            </a:endParaRPr>
          </a:p>
        </p:txBody>
      </p:sp>
      <p:sp>
        <p:nvSpPr>
          <p:cNvPr id="13" name="Google Shape;87;p14">
            <a:extLst>
              <a:ext uri="{FF2B5EF4-FFF2-40B4-BE49-F238E27FC236}">
                <a16:creationId xmlns:a16="http://schemas.microsoft.com/office/drawing/2014/main" xmlns="" id="{01229B33-4D28-4299-AE07-C949D6FD4B3A}"/>
              </a:ext>
            </a:extLst>
          </p:cNvPr>
          <p:cNvSpPr/>
          <p:nvPr/>
        </p:nvSpPr>
        <p:spPr>
          <a:xfrm>
            <a:off x="142900" y="5827999"/>
            <a:ext cx="7296150" cy="41069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-TH" sz="2000" dirty="0" smtClean="0">
                <a:solidFill>
                  <a:srgbClr val="FFFFFF"/>
                </a:solidFill>
                <a:latin typeface="TH SarabunIT๙" pitchFamily="34" charset="-34"/>
                <a:ea typeface="Mali SemiBold"/>
                <a:cs typeface="TH SarabunIT๙" pitchFamily="34" charset="-34"/>
                <a:sym typeface="Mali SemiBold"/>
              </a:rPr>
              <a:t>บริเวณทำความสะอาด เริ่มจากหน้าสมาคมชาวไร่อ้อย จนถึงหน้าบริษัท แก่นขวัญ จำกัด </a:t>
            </a:r>
            <a:endParaRPr sz="2000" dirty="0">
              <a:solidFill>
                <a:srgbClr val="FFFFFF"/>
              </a:solidFill>
              <a:latin typeface="TH SarabunIT๙" pitchFamily="34" charset="-34"/>
              <a:ea typeface="Mali SemiBold"/>
              <a:cs typeface="TH SarabunIT๙" pitchFamily="34" charset="-34"/>
              <a:sym typeface="Mali SemiBold"/>
            </a:endParaRPr>
          </a:p>
        </p:txBody>
      </p:sp>
      <p:sp>
        <p:nvSpPr>
          <p:cNvPr id="17" name="ชื่อเรื่อง 2"/>
          <p:cNvSpPr>
            <a:spLocks noGrp="1"/>
          </p:cNvSpPr>
          <p:nvPr>
            <p:ph type="title"/>
          </p:nvPr>
        </p:nvSpPr>
        <p:spPr>
          <a:xfrm>
            <a:off x="173803" y="923925"/>
            <a:ext cx="7174299" cy="19812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thaiDist"/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           วันที่  ๔   กุมภาพันธ์   ๒๕๖๕  เวลา ๐๙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๐๐  น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บริเวณหน้าป้ายสำนักงานเทศบาลตำบลลำน้ำพอง</a:t>
            </a:r>
            <a:b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นาย</a:t>
            </a:r>
            <a:r>
              <a:rPr lang="th-TH" sz="1800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ภาณุวัฒน์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1800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พงษ์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สมบัติ นายกเทศมนตรีตำบลลำน้ำพอง  เป็นประธานจัดกิจกรรมจิตอาสาทำความสะอาด  ถนนสายน้ำพอง</a:t>
            </a:r>
            <a:r>
              <a:rPr lang="en-US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-</a:t>
            </a:r>
            <a:r>
              <a:rPr lang="th-TH" sz="1800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กระนวน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ถวายเป็นพระราชกุศล ในวโรกาสมหามงคลเฉลิมพระชนมพรรษา แด่พระบาทสมเด็จพระ</a:t>
            </a:r>
            <a:r>
              <a:rPr lang="th-TH" sz="1800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ปรเมนทร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รามาธิบดีศรีสินทรมหาวชิราลง</a:t>
            </a:r>
            <a:r>
              <a:rPr lang="th-TH" sz="1800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กรณ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พระวชิร</a:t>
            </a:r>
            <a:r>
              <a:rPr lang="th-TH" sz="18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เกล้าเจ้าอยู่หัว ตามกิจกรรมจิตอาสาพัฒนาสิ่งแวดล้อม   โดยมีคณะผู้บริหาร สมาชิกสภาเทศบาลฯ  ปลัดเทศบาลฯ  ผู้อำนวยการกองฯ  กำนัน /ผู้ใหญ่บ้านและประชาชนจิตอาสาและองค์กรภาคเอกชน เข้าร่วมกิจกรรม</a:t>
            </a:r>
            <a:endParaRPr lang="th-TH" sz="1800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2" y="3028950"/>
            <a:ext cx="2396228" cy="246459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51" y="3028950"/>
            <a:ext cx="2066925" cy="247888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11" y="6579910"/>
            <a:ext cx="2239275" cy="2887942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2" y="6579905"/>
            <a:ext cx="2396228" cy="288794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52" y="6579907"/>
            <a:ext cx="2223779" cy="288794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77" y="3028950"/>
            <a:ext cx="2127403" cy="247887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252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0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-19050" y="-2058"/>
            <a:ext cx="7559999" cy="8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/>
          <p:nvPr/>
        </p:nvSpPr>
        <p:spPr>
          <a:xfrm>
            <a:off x="114300" y="886402"/>
            <a:ext cx="7324725" cy="1523423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 smtClean="0">
                <a:solidFill>
                  <a:srgbClr val="0070C0"/>
                </a:solidFill>
                <a:sym typeface="TH SarabunPSK"/>
              </a:rPr>
              <a:t>            วันที่ ๘   กุมภาพันธ์   ๒๕๖๕  เวลา  ๑๑</a:t>
            </a:r>
            <a:r>
              <a:rPr lang="en-US" dirty="0" smtClean="0">
                <a:solidFill>
                  <a:srgbClr val="0070C0"/>
                </a:solidFill>
                <a:sym typeface="TH SarabunPSK"/>
              </a:rPr>
              <a:t>.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 ๐๐ น</a:t>
            </a:r>
            <a:r>
              <a:rPr lang="en-US" dirty="0" smtClean="0">
                <a:solidFill>
                  <a:srgbClr val="0070C0"/>
                </a:solidFill>
                <a:sym typeface="TH SarabunPSK"/>
              </a:rPr>
              <a:t>.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  นาย</a:t>
            </a:r>
            <a:r>
              <a:rPr lang="th-TH" dirty="0" err="1" smtClean="0">
                <a:solidFill>
                  <a:srgbClr val="0070C0"/>
                </a:solidFill>
                <a:sym typeface="TH SarabunPSK"/>
              </a:rPr>
              <a:t>ภาณุวัฒน์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  </a:t>
            </a:r>
            <a:r>
              <a:rPr lang="th-TH" dirty="0" err="1" smtClean="0">
                <a:solidFill>
                  <a:srgbClr val="0070C0"/>
                </a:solidFill>
                <a:sym typeface="TH SarabunPSK"/>
              </a:rPr>
              <a:t>พงษ์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สมบัติ นายกเทศมนตรี ตำบลลำน้ำพอง 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และ นาย</a:t>
            </a:r>
            <a:r>
              <a:rPr lang="th-TH" dirty="0" err="1" smtClean="0">
                <a:solidFill>
                  <a:srgbClr val="0070C0"/>
                </a:solidFill>
                <a:sym typeface="TH SarabunPSK"/>
              </a:rPr>
              <a:t>วรวิทย์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    พันธ์สวัสดิ์  ปลัดเทศบาลตำบลลำน้ำพอง  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พร้อมเจ้าหน้าที่กองสาธารณสุขและสิ่งแวดล้อม </a:t>
            </a:r>
            <a:r>
              <a:rPr lang="th-TH" dirty="0">
                <a:solidFill>
                  <a:srgbClr val="0070C0"/>
                </a:solidFill>
                <a:sym typeface="TH SarabunPSK"/>
              </a:rPr>
              <a:t> 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ร่วมต้อนรับ  นาย</a:t>
            </a:r>
            <a:r>
              <a:rPr lang="th-TH" dirty="0" err="1" smtClean="0">
                <a:solidFill>
                  <a:srgbClr val="0070C0"/>
                </a:solidFill>
                <a:sym typeface="TH SarabunPSK"/>
              </a:rPr>
              <a:t>ณัฐพงษ์</a:t>
            </a:r>
            <a:r>
              <a:rPr lang="th-TH" dirty="0" smtClean="0">
                <a:solidFill>
                  <a:srgbClr val="0070C0"/>
                </a:solidFill>
                <a:sym typeface="TH SarabunPSK"/>
              </a:rPr>
              <a:t>  เดชแพง  นายกเทศมนตรีตำบลบึงเนียมและคณะ  เพื่อร่วมแลกเปลี่ยนเรียนรู้ การบริหารจัดการขยะ  กองสาธารณสุขและสิ่งแวดล้อม   ณ  เทศบาลตำบลลำน้ำพอง  </a:t>
            </a:r>
            <a:endParaRPr dirty="0">
              <a:solidFill>
                <a:srgbClr val="0070C0"/>
              </a:solidFill>
              <a:sym typeface="TH SarabunPSK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10975" y="10219500"/>
            <a:ext cx="7560000" cy="410699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005B9"/>
          </a:solidFill>
          <a:ln>
            <a:noFill/>
          </a:ln>
          <a:effectLst>
            <a:reflection stA="31000" endPos="30000" dist="38100" dir="5400000" fadeDir="5400012" sy="-100000" algn="bl" rotWithShape="0"/>
          </a:effectLst>
        </p:spPr>
        <p:txBody>
          <a:bodyPr spcFirstLastPara="1" wrap="square" lIns="91425" tIns="18000" rIns="612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 dirty="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   ก</a:t>
            </a:r>
            <a:r>
              <a:rPr lang="th" sz="1100" dirty="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องสาธารณสุขและสิ่งแวดล้อม</a:t>
            </a:r>
            <a:endParaRPr sz="11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100" dirty="0">
                <a:solidFill>
                  <a:schemeClr val="lt1"/>
                </a:solidFill>
                <a:latin typeface="Mali Light"/>
                <a:ea typeface="Mali Light"/>
                <a:cs typeface="Mali Light"/>
                <a:sym typeface="Mali Light"/>
              </a:rPr>
              <a:t>เทศบาลตำบลลำน้ำพอง อำเภอน้ำพอง จังหวัดขอนแก่น</a:t>
            </a:r>
            <a:endParaRPr sz="11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lt1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Mali Light"/>
              <a:ea typeface="Mali Light"/>
              <a:cs typeface="Mali Light"/>
              <a:sym typeface="Mali Light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250" y="10200449"/>
            <a:ext cx="395648" cy="3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0"/>
          <p:cNvSpPr txBox="1">
            <a:spLocks noGrp="1"/>
          </p:cNvSpPr>
          <p:nvPr>
            <p:ph type="sldNum" sz="quarter" idx="12"/>
          </p:nvPr>
        </p:nvSpPr>
        <p:spPr>
          <a:xfrm>
            <a:off x="4885875" y="101292"/>
            <a:ext cx="2672400" cy="317825"/>
          </a:xfrm>
          <a:prstGeom prst="rect">
            <a:avLst/>
          </a:prstGeom>
          <a:gradFill>
            <a:gsLst>
              <a:gs pos="0">
                <a:srgbClr val="3636BF"/>
              </a:gs>
              <a:gs pos="100000">
                <a:srgbClr val="1D1D55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b="1" dirty="0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t>จดหมายข่าว กองสาธารณสุขฯ  หน้า </a:t>
            </a:r>
            <a:fld id="{00000000-1234-1234-1234-123412341234}" type="slidenum">
              <a:rPr lang="th" b="1">
                <a:solidFill>
                  <a:srgbClr val="FFFF00"/>
                </a:solidFill>
                <a:latin typeface="TH SarabunIT๙" pitchFamily="34" charset="-34"/>
                <a:ea typeface="Mali"/>
                <a:cs typeface="TH SarabunIT๙" pitchFamily="34" charset="-34"/>
                <a:sym typeface="Mali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b="1">
              <a:solidFill>
                <a:srgbClr val="FFFF00"/>
              </a:solidFill>
              <a:latin typeface="TH SarabunIT๙" pitchFamily="34" charset="-34"/>
              <a:ea typeface="Mali"/>
              <a:cs typeface="TH SarabunIT๙" pitchFamily="34" charset="-34"/>
              <a:sym typeface="Mali"/>
            </a:endParaRPr>
          </a:p>
        </p:txBody>
      </p:sp>
      <p:sp>
        <p:nvSpPr>
          <p:cNvPr id="189" name="Google Shape;189;p20"/>
          <p:cNvSpPr/>
          <p:nvPr/>
        </p:nvSpPr>
        <p:spPr>
          <a:xfrm>
            <a:off x="-28575" y="528766"/>
            <a:ext cx="7408800" cy="410699"/>
          </a:xfrm>
          <a:prstGeom prst="snip2DiagRect">
            <a:avLst>
              <a:gd name="adj1" fmla="val 32469"/>
              <a:gd name="adj2" fmla="val 16667"/>
            </a:avLst>
          </a:prstGeom>
          <a:solidFill>
            <a:srgbClr val="028C3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-TH" sz="1200" dirty="0" smtClean="0">
                <a:solidFill>
                  <a:srgbClr val="FFFFFF"/>
                </a:solidFill>
                <a:latin typeface="Mali SemiBold"/>
                <a:ea typeface="Mali SemiBold"/>
                <a:cs typeface="Mali SemiBold"/>
                <a:sym typeface="Mali SemiBold"/>
              </a:rPr>
              <a:t>แลกเปลี่ยนเรียนรู้การบริหารจัดการขยะ</a:t>
            </a:r>
            <a:endParaRPr sz="1200" dirty="0">
              <a:solidFill>
                <a:srgbClr val="FFFFFF"/>
              </a:solidFill>
              <a:latin typeface="Mali SemiBold"/>
              <a:ea typeface="Mali SemiBold"/>
              <a:cs typeface="Mali SemiBold"/>
              <a:sym typeface="Mali SemiBold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543175"/>
            <a:ext cx="3351746" cy="3457575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5" y="2543175"/>
            <a:ext cx="3428942" cy="3457575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4" y="6300785"/>
            <a:ext cx="3503611" cy="3590926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28" y="6300785"/>
            <a:ext cx="3442890" cy="3662365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ทางเดิน">
  <a:themeElements>
    <a:clrScheme name="ทางเดิน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ทางเดิน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ทางเดิน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2896</TotalTime>
  <Words>1133</Words>
  <Application>Microsoft Office PowerPoint</Application>
  <PresentationFormat>กำหนดเอง</PresentationFormat>
  <Paragraphs>62</Paragraphs>
  <Slides>7</Slides>
  <Notes>7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13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</vt:i4>
      </vt:variant>
    </vt:vector>
  </HeadingPairs>
  <TitlesOfParts>
    <vt:vector size="21" baseType="lpstr">
      <vt:lpstr>Arial</vt:lpstr>
      <vt:lpstr>Angsana New</vt:lpstr>
      <vt:lpstr>LilyUPC</vt:lpstr>
      <vt:lpstr>Wingdings 2</vt:lpstr>
      <vt:lpstr>TH SarabunPSK</vt:lpstr>
      <vt:lpstr>Franklin Gothic Medium</vt:lpstr>
      <vt:lpstr>Bai Jamjuree Medium</vt:lpstr>
      <vt:lpstr>Pattaya</vt:lpstr>
      <vt:lpstr>Mali Light</vt:lpstr>
      <vt:lpstr>Mali SemiBold</vt:lpstr>
      <vt:lpstr>Franklin Gothic Book</vt:lpstr>
      <vt:lpstr>Mali</vt:lpstr>
      <vt:lpstr>TH SarabunIT๙</vt:lpstr>
      <vt:lpstr>ทางเดิน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          วันที่  ๔   กุมภาพันธ์   ๒๕๖๕  เวลา ๐๙.๐๐  น. บริเวณหน้าป้ายสำนักงานเทศบาลตำบลลำน้ำพอง  นายภาณุวัฒน์  พงษ์สมบัติ นายกเทศมนตรีตำบลลำน้ำพอง  เป็นประธานจัดกิจกรรมจิตอาสาทำความสะอาด  ถนนสายน้ำพอง-กระนวน ถวายเป็นพระราชกุศล ในวโรกาสมหามงคลเฉลิมพระชนมพรรษา แด่พระบาทสมเด็จพระปรเมนทรรามาธิบดีศรีสินทรมหาวชิราลงกรณ พระวชิรเกล้าเจ้าอยู่หัว ตามกิจกรรมจิตอาสาพัฒนาสิ่งแวดล้อม   โดยมีคณะผู้บริหาร สมาชิกสภาเทศบาลฯ  ปลัดเทศบาลฯ  ผู้อำนวยการกองฯ  กำนัน /ผู้ใหญ่บ้านและประชาชนจิตอาสาและองค์กรภาคเอกชน เข้าร่วมกิจกรรม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Acer</dc:creator>
  <cp:lastModifiedBy>Windows User</cp:lastModifiedBy>
  <cp:revision>333</cp:revision>
  <dcterms:modified xsi:type="dcterms:W3CDTF">2022-03-04T08:25:15Z</dcterms:modified>
</cp:coreProperties>
</file>